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62" r:id="rId2"/>
    <p:sldId id="256" r:id="rId3"/>
    <p:sldId id="257" r:id="rId4"/>
    <p:sldId id="258" r:id="rId5"/>
    <p:sldId id="259" r:id="rId6"/>
    <p:sldId id="260" r:id="rId7"/>
    <p:sldId id="263"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09/08/1441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09/08/1441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09/08/1441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09/08/1441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09/08/1441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431032"/>
          </a:xfrm>
        </p:spPr>
        <p:style>
          <a:lnRef idx="3">
            <a:schemeClr val="lt1"/>
          </a:lnRef>
          <a:fillRef idx="1">
            <a:schemeClr val="accent4"/>
          </a:fillRef>
          <a:effectRef idx="1">
            <a:schemeClr val="accent4"/>
          </a:effectRef>
          <a:fontRef idx="minor">
            <a:schemeClr val="lt1"/>
          </a:fontRef>
        </p:style>
        <p:txBody>
          <a:bodyPr>
            <a:normAutofit fontScale="90000"/>
          </a:bodyPr>
          <a:lstStyle/>
          <a:p>
            <a:pPr algn="ctr"/>
            <a:r>
              <a:rPr lang="ar-EG" dirty="0" smtClean="0">
                <a:solidFill>
                  <a:srgbClr val="FF0000"/>
                </a:solidFill>
                <a:cs typeface="PT Bold Heading" pitchFamily="2" charset="-78"/>
              </a:rPr>
              <a:t>مقرر الإذاعات والقنوات الإقليمية</a:t>
            </a:r>
            <a:br>
              <a:rPr lang="ar-EG" dirty="0" smtClean="0">
                <a:solidFill>
                  <a:srgbClr val="FF0000"/>
                </a:solidFill>
                <a:cs typeface="PT Bold Heading" pitchFamily="2" charset="-78"/>
              </a:rPr>
            </a:br>
            <a:r>
              <a:rPr lang="ar-EG" dirty="0" smtClean="0">
                <a:solidFill>
                  <a:srgbClr val="FF0000"/>
                </a:solidFill>
                <a:cs typeface="PT Bold Heading" pitchFamily="2" charset="-78"/>
              </a:rPr>
              <a:t>المحاضرة الثانية</a:t>
            </a:r>
            <a:endParaRPr lang="en-US" dirty="0">
              <a:solidFill>
                <a:srgbClr val="FF0000"/>
              </a:solidFill>
              <a:cs typeface="PT Bold Heading" pitchFamily="2" charset="-78"/>
            </a:endParaRPr>
          </a:p>
        </p:txBody>
      </p:sp>
      <p:sp>
        <p:nvSpPr>
          <p:cNvPr id="3" name="Content Placeholder 2"/>
          <p:cNvSpPr>
            <a:spLocks noGrp="1"/>
          </p:cNvSpPr>
          <p:nvPr>
            <p:ph sz="half" idx="1"/>
          </p:nvPr>
        </p:nvSpPr>
        <p:spPr>
          <a:xfrm>
            <a:off x="2195736" y="2276872"/>
            <a:ext cx="4038600" cy="4434840"/>
          </a:xfrm>
        </p:spPr>
        <p:style>
          <a:lnRef idx="1">
            <a:schemeClr val="accent5"/>
          </a:lnRef>
          <a:fillRef idx="2">
            <a:schemeClr val="accent5"/>
          </a:fillRef>
          <a:effectRef idx="1">
            <a:schemeClr val="accent5"/>
          </a:effectRef>
          <a:fontRef idx="minor">
            <a:schemeClr val="dk1"/>
          </a:fontRef>
        </p:style>
        <p:txBody>
          <a:bodyPr>
            <a:normAutofit/>
          </a:bodyPr>
          <a:lstStyle/>
          <a:p>
            <a:pPr marL="0" lvl="0" indent="0" algn="ctr">
              <a:buClr>
                <a:srgbClr val="0BD0D9"/>
              </a:buClr>
              <a:buSzPct val="95000"/>
              <a:buNone/>
            </a:pPr>
            <a:r>
              <a:rPr lang="ar-EG" sz="3700" dirty="0" smtClean="0">
                <a:solidFill>
                  <a:prstClr val="black"/>
                </a:solidFill>
                <a:latin typeface="Constantia"/>
                <a:cs typeface="PT Bold Heading" pitchFamily="2" charset="-78"/>
              </a:rPr>
              <a:t>إعداد:</a:t>
            </a:r>
            <a:endParaRPr lang="ar-EG" sz="3700" dirty="0">
              <a:solidFill>
                <a:prstClr val="black"/>
              </a:solidFill>
              <a:latin typeface="Constantia"/>
              <a:cs typeface="PT Bold Heading" pitchFamily="2" charset="-78"/>
            </a:endParaRPr>
          </a:p>
          <a:p>
            <a:pPr marL="0" lvl="0" indent="0" algn="ctr" rtl="1">
              <a:buClr>
                <a:srgbClr val="0BD0D9"/>
              </a:buClr>
              <a:buSzPct val="95000"/>
              <a:buNone/>
            </a:pPr>
            <a:r>
              <a:rPr lang="ar-EG" sz="3700" dirty="0">
                <a:solidFill>
                  <a:prstClr val="black"/>
                </a:solidFill>
                <a:latin typeface="Constantia"/>
                <a:cs typeface="PT Bold Heading" pitchFamily="2" charset="-78"/>
              </a:rPr>
              <a:t>د. غادة ممدوح </a:t>
            </a:r>
            <a:endParaRPr lang="ar-EG" sz="3700" dirty="0" smtClean="0">
              <a:solidFill>
                <a:prstClr val="black"/>
              </a:solidFill>
              <a:latin typeface="Constantia"/>
              <a:cs typeface="PT Bold Heading" pitchFamily="2" charset="-78"/>
            </a:endParaRPr>
          </a:p>
          <a:p>
            <a:pPr marL="0" lvl="0" indent="0" algn="ctr" rtl="1">
              <a:buClr>
                <a:srgbClr val="0BD0D9"/>
              </a:buClr>
              <a:buSzPct val="95000"/>
              <a:buNone/>
            </a:pPr>
            <a:r>
              <a:rPr lang="ar-EG" sz="3700" dirty="0" smtClean="0">
                <a:solidFill>
                  <a:prstClr val="black"/>
                </a:solidFill>
                <a:latin typeface="Constantia"/>
                <a:cs typeface="PT Bold Heading" pitchFamily="2" charset="-78"/>
              </a:rPr>
              <a:t>مدرس </a:t>
            </a:r>
            <a:r>
              <a:rPr lang="ar-EG" sz="3700" dirty="0">
                <a:solidFill>
                  <a:prstClr val="black"/>
                </a:solidFill>
                <a:latin typeface="Constantia"/>
                <a:cs typeface="PT Bold Heading" pitchFamily="2" charset="-78"/>
              </a:rPr>
              <a:t>الإذاعة والتلفزيون </a:t>
            </a:r>
            <a:endParaRPr lang="en-US" sz="3700" dirty="0">
              <a:solidFill>
                <a:prstClr val="black"/>
              </a:solidFill>
              <a:latin typeface="Constantia"/>
              <a:cs typeface="PT Bold Heading" pitchFamily="2" charset="-78"/>
            </a:endParaRPr>
          </a:p>
          <a:p>
            <a:pPr marL="0" lvl="0" indent="0" algn="ctr" rtl="1">
              <a:buClr>
                <a:srgbClr val="0BD0D9"/>
              </a:buClr>
              <a:buSzPct val="95000"/>
              <a:buNone/>
            </a:pPr>
            <a:r>
              <a:rPr lang="ar-EG" sz="3700" dirty="0">
                <a:solidFill>
                  <a:prstClr val="black"/>
                </a:solidFill>
                <a:latin typeface="Constantia"/>
                <a:cs typeface="PT Bold Heading" pitchFamily="2" charset="-78"/>
              </a:rPr>
              <a:t>بقسم </a:t>
            </a:r>
            <a:r>
              <a:rPr lang="ar-EG" sz="3700" dirty="0" smtClean="0">
                <a:solidFill>
                  <a:prstClr val="black"/>
                </a:solidFill>
                <a:latin typeface="Constantia"/>
                <a:cs typeface="PT Bold Heading" pitchFamily="2" charset="-78"/>
              </a:rPr>
              <a:t>الإعلام/كلية </a:t>
            </a:r>
            <a:r>
              <a:rPr lang="ar-EG" sz="3700" dirty="0">
                <a:solidFill>
                  <a:prstClr val="black"/>
                </a:solidFill>
                <a:latin typeface="Constantia"/>
                <a:cs typeface="PT Bold Heading" pitchFamily="2" charset="-78"/>
              </a:rPr>
              <a:t>الآداب/جامعة بنها</a:t>
            </a:r>
            <a:endParaRPr lang="en-US" sz="2600" dirty="0">
              <a:solidFill>
                <a:prstClr val="black"/>
              </a:solidFill>
              <a:latin typeface="Constantia"/>
            </a:endParaRPr>
          </a:p>
          <a:p>
            <a:pPr marL="0" indent="0" algn="r" rtl="1">
              <a:buNone/>
            </a:pPr>
            <a:endParaRPr lang="en-US" dirty="0"/>
          </a:p>
        </p:txBody>
      </p:sp>
    </p:spTree>
    <p:extLst>
      <p:ext uri="{BB962C8B-B14F-4D97-AF65-F5344CB8AC3E}">
        <p14:creationId xmlns:p14="http://schemas.microsoft.com/office/powerpoint/2010/main" val="85889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51520" y="585067"/>
            <a:ext cx="8640960" cy="6264696"/>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marL="0" indent="0" algn="ctr" rtl="1">
              <a:buNone/>
            </a:pPr>
            <a:r>
              <a:rPr lang="ar-EG" sz="4300" b="1" dirty="0" smtClean="0">
                <a:solidFill>
                  <a:srgbClr val="FF0000"/>
                </a:solidFill>
                <a:ea typeface="Calibri"/>
                <a:cs typeface="PT Bold Heading" pitchFamily="2" charset="-78"/>
              </a:rPr>
              <a:t>1</a:t>
            </a:r>
          </a:p>
          <a:p>
            <a:pPr marL="0" indent="0" algn="ctr" rtl="1">
              <a:buNone/>
            </a:pPr>
            <a:r>
              <a:rPr lang="ar-EG" sz="4300" b="1" dirty="0" smtClean="0">
                <a:solidFill>
                  <a:srgbClr val="FF0000"/>
                </a:solidFill>
                <a:ea typeface="Calibri"/>
                <a:cs typeface="PT Bold Heading" pitchFamily="2" charset="-78"/>
              </a:rPr>
              <a:t>تعريف الإذاعة:</a:t>
            </a:r>
            <a:endParaRPr lang="en-US" sz="4300" b="1" dirty="0" smtClean="0">
              <a:solidFill>
                <a:srgbClr val="FF0000"/>
              </a:solidFill>
              <a:ea typeface="Calibri"/>
              <a:cs typeface="PT Bold Heading" pitchFamily="2" charset="-78"/>
            </a:endParaRPr>
          </a:p>
          <a:p>
            <a:pPr marL="0" indent="0" algn="justLow">
              <a:buNone/>
            </a:pPr>
            <a:endParaRPr lang="en-US" sz="1700" b="1" dirty="0" smtClean="0">
              <a:solidFill>
                <a:srgbClr val="FF0000"/>
              </a:solidFill>
              <a:ea typeface="Calibri"/>
              <a:cs typeface="PT Bold Heading" pitchFamily="2" charset="-78"/>
            </a:endParaRPr>
          </a:p>
          <a:p>
            <a:pPr marL="0" indent="0" algn="justLow" rtl="1">
              <a:buNone/>
            </a:pPr>
            <a:r>
              <a:rPr lang="ar-EG" sz="3600" b="1" dirty="0" smtClean="0">
                <a:solidFill>
                  <a:srgbClr val="FF0000"/>
                </a:solidFill>
                <a:ea typeface="Calibri"/>
                <a:cs typeface="PT Bold Heading" pitchFamily="2" charset="-78"/>
              </a:rPr>
              <a:t>لغة: </a:t>
            </a:r>
            <a:r>
              <a:rPr lang="ar-EG" sz="3600" b="1" dirty="0" smtClean="0">
                <a:solidFill>
                  <a:prstClr val="black"/>
                </a:solidFill>
                <a:ea typeface="Calibri"/>
                <a:cs typeface="Times New Roman"/>
              </a:rPr>
              <a:t>من ذاع، يذيع، ذيعا أي ظهر وانتشر أو هي انتشار الخبر عبر اللاسلكي، كما ترمز كلمة "أذاع" إلى الإشاعة، ويوصف الرجل الذي لا يكتم السر بأنه مذياع.</a:t>
            </a:r>
            <a:endParaRPr lang="en-US" sz="3600" b="1" dirty="0" smtClean="0">
              <a:solidFill>
                <a:prstClr val="black"/>
              </a:solidFill>
              <a:ea typeface="Calibri"/>
              <a:cs typeface="Times New Roman"/>
            </a:endParaRPr>
          </a:p>
          <a:p>
            <a:pPr marL="0" indent="0" algn="justLow" rtl="1">
              <a:buNone/>
            </a:pPr>
            <a:r>
              <a:rPr lang="ar-EG" sz="3600" b="1" dirty="0" smtClean="0">
                <a:solidFill>
                  <a:srgbClr val="FF0000"/>
                </a:solidFill>
                <a:ea typeface="Calibri"/>
                <a:cs typeface="PT Bold Heading" pitchFamily="2" charset="-78"/>
              </a:rPr>
              <a:t>اصطلاحا</a:t>
            </a:r>
            <a:r>
              <a:rPr lang="ar-EG" sz="3600" b="1" dirty="0" smtClean="0">
                <a:solidFill>
                  <a:prstClr val="black"/>
                </a:solidFill>
                <a:ea typeface="Calibri"/>
                <a:cs typeface="Times New Roman"/>
              </a:rPr>
              <a:t>: يعرفها "عبد الحافظ سلامة" بأنها الانتشار المنظم المقصود بواسطة المذياع لمواد إخبارية، ويؤكد على أن المادة المذاعة تكون من نفس مجتمع الإذاعة بمختلف النظم الاجتماعية والثقافية والدينية والنشرات الإخبارية الخاصة بذلك المجتمع، بحيث يكون هناك تأثير وتأثر بين أفراد المجتمع والبرامج المذاعة والتي تبث في آن واحد، وتلتقط من طرف المستمعين.</a:t>
            </a:r>
            <a:endParaRPr lang="en-US" sz="3600" b="1" dirty="0" smtClean="0">
              <a:solidFill>
                <a:prstClr val="black"/>
              </a:solidFill>
              <a:ea typeface="Calibri"/>
              <a:cs typeface="Times New Roman"/>
            </a:endParaRPr>
          </a:p>
          <a:p>
            <a:pPr marL="0" indent="0" algn="justLow">
              <a:buNone/>
            </a:pPr>
            <a:endParaRPr lang="en-US" dirty="0"/>
          </a:p>
        </p:txBody>
      </p:sp>
    </p:spTree>
    <p:extLst>
      <p:ext uri="{BB962C8B-B14F-4D97-AF65-F5344CB8AC3E}">
        <p14:creationId xmlns:p14="http://schemas.microsoft.com/office/powerpoint/2010/main" val="4023387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a:spLocks noGrp="1"/>
          </p:cNvSpPr>
          <p:nvPr>
            <p:ph sz="half" idx="1"/>
          </p:nvPr>
        </p:nvSpPr>
        <p:spPr>
          <a:xfrm>
            <a:off x="251520" y="260648"/>
            <a:ext cx="8640960" cy="6336704"/>
          </a:xfrm>
        </p:spPr>
        <p:style>
          <a:lnRef idx="1">
            <a:schemeClr val="accent5"/>
          </a:lnRef>
          <a:fillRef idx="2">
            <a:schemeClr val="accent5"/>
          </a:fillRef>
          <a:effectRef idx="1">
            <a:schemeClr val="accent5"/>
          </a:effectRef>
          <a:fontRef idx="minor">
            <a:schemeClr val="dk1"/>
          </a:fontRef>
        </p:style>
        <p:txBody>
          <a:bodyPr>
            <a:normAutofit fontScale="92500"/>
          </a:bodyPr>
          <a:lstStyle/>
          <a:p>
            <a:pPr marL="0" indent="0" algn="ctr" rtl="1">
              <a:buNone/>
            </a:pPr>
            <a:r>
              <a:rPr lang="ar-EG" sz="4300" b="1" dirty="0">
                <a:solidFill>
                  <a:srgbClr val="FF0000"/>
                </a:solidFill>
                <a:ea typeface="Calibri"/>
                <a:cs typeface="PT Bold Heading" pitchFamily="2" charset="-78"/>
              </a:rPr>
              <a:t>2</a:t>
            </a:r>
            <a:endParaRPr lang="ar-EG" sz="4300" b="1" dirty="0" smtClean="0">
              <a:solidFill>
                <a:srgbClr val="FF0000"/>
              </a:solidFill>
              <a:ea typeface="Calibri"/>
              <a:cs typeface="PT Bold Heading" pitchFamily="2" charset="-78"/>
            </a:endParaRPr>
          </a:p>
          <a:p>
            <a:pPr marL="0" indent="0" algn="ctr" rtl="1">
              <a:buNone/>
            </a:pPr>
            <a:r>
              <a:rPr lang="ar-EG" sz="4300" b="1" dirty="0" smtClean="0">
                <a:solidFill>
                  <a:srgbClr val="FF0000"/>
                </a:solidFill>
                <a:ea typeface="Calibri"/>
                <a:cs typeface="PT Bold Heading" pitchFamily="2" charset="-78"/>
              </a:rPr>
              <a:t>أنواع الإذاعات:</a:t>
            </a:r>
            <a:endParaRPr lang="en-US" sz="4300" b="1" dirty="0" smtClean="0">
              <a:solidFill>
                <a:srgbClr val="FF0000"/>
              </a:solidFill>
              <a:ea typeface="Calibri"/>
              <a:cs typeface="PT Bold Heading" pitchFamily="2" charset="-78"/>
            </a:endParaRPr>
          </a:p>
          <a:p>
            <a:pPr marL="0" indent="0" algn="justLow">
              <a:buNone/>
            </a:pPr>
            <a:endParaRPr lang="en-US" sz="1700" b="1" dirty="0" smtClean="0">
              <a:solidFill>
                <a:srgbClr val="FF0000"/>
              </a:solidFill>
              <a:ea typeface="Calibri"/>
              <a:cs typeface="PT Bold Heading" pitchFamily="2" charset="-78"/>
            </a:endParaRPr>
          </a:p>
          <a:p>
            <a:pPr lvl="0" algn="justLow" rtl="1">
              <a:spcBef>
                <a:spcPts val="0"/>
              </a:spcBef>
              <a:buFont typeface="+mj-lt"/>
              <a:buAutoNum type="arabicPeriod"/>
            </a:pPr>
            <a:r>
              <a:rPr lang="ar-SA" sz="3600" b="1" dirty="0">
                <a:solidFill>
                  <a:srgbClr val="FF0000"/>
                </a:solidFill>
                <a:ea typeface="Calibri"/>
                <a:cs typeface="PT Bold Heading" pitchFamily="2" charset="-78"/>
              </a:rPr>
              <a:t>الإذاعة المحلية: </a:t>
            </a:r>
            <a:r>
              <a:rPr lang="ar-SA" sz="3600" b="1" dirty="0">
                <a:ea typeface="Calibri"/>
                <a:cs typeface="Times New Roman"/>
              </a:rPr>
              <a:t>والتي يشتق اسمها من مفهوم المجتمع المحلي، فالإذاعة المحلية هي جهاز إعلامي يخدم ويوجه إلى مجتمع محلي، إذ تبث برامجها إلى جمهور محدود العدد يعيش فوق أرض محدودة المساحة، وهي تخاطب جمهورا متقاربا ومتناسقا من الناحية الاجتماعية و الثقافية، أي أنها تتفاعل مع الجمهور، تأخذ منه وتعطيه، ويمكن أن يكون أفراد المجتمع المحلي من سكان قرية واحدة، أو مجموعة قرى متقاربة، أو مدينة صغيرة أو حتى مدن صغرى متقاربة و متجانسة، وقد تكون مدينة كبيرة.</a:t>
            </a:r>
            <a:endParaRPr lang="en-US" sz="3600" b="1" dirty="0">
              <a:ea typeface="Calibri"/>
              <a:cs typeface="Times New Roman"/>
            </a:endParaRPr>
          </a:p>
          <a:p>
            <a:pPr marL="0" indent="0" algn="justLow" rtl="1">
              <a:buNone/>
            </a:pPr>
            <a:endParaRPr lang="en-US" b="1" dirty="0"/>
          </a:p>
        </p:txBody>
      </p:sp>
    </p:spTree>
    <p:extLst>
      <p:ext uri="{BB962C8B-B14F-4D97-AF65-F5344CB8AC3E}">
        <p14:creationId xmlns:p14="http://schemas.microsoft.com/office/powerpoint/2010/main" val="99420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1000"/>
                                        <p:tgtEl>
                                          <p:spTgt spid="5">
                                            <p:bg/>
                                          </p:spTgt>
                                        </p:tgtEl>
                                      </p:cBhvr>
                                    </p:animEffect>
                                    <p:anim calcmode="lin" valueType="num">
                                      <p:cBhvr>
                                        <p:cTn id="8" dur="1000" fill="hold"/>
                                        <p:tgtEl>
                                          <p:spTgt spid="5">
                                            <p:bg/>
                                          </p:spTgt>
                                        </p:tgtEl>
                                        <p:attrNameLst>
                                          <p:attrName>ppt_x</p:attrName>
                                        </p:attrNameLst>
                                      </p:cBhvr>
                                      <p:tavLst>
                                        <p:tav tm="0">
                                          <p:val>
                                            <p:strVal val="#ppt_x"/>
                                          </p:val>
                                        </p:tav>
                                        <p:tav tm="100000">
                                          <p:val>
                                            <p:strVal val="#ppt_x"/>
                                          </p:val>
                                        </p:tav>
                                      </p:tavLst>
                                    </p:anim>
                                    <p:anim calcmode="lin" valueType="num">
                                      <p:cBhvr>
                                        <p:cTn id="9"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51520" y="404664"/>
            <a:ext cx="8640960" cy="6192688"/>
          </a:xfrm>
        </p:spPr>
        <p:style>
          <a:lnRef idx="1">
            <a:schemeClr val="accent5"/>
          </a:lnRef>
          <a:fillRef idx="2">
            <a:schemeClr val="accent5"/>
          </a:fillRef>
          <a:effectRef idx="1">
            <a:schemeClr val="accent5"/>
          </a:effectRef>
          <a:fontRef idx="minor">
            <a:schemeClr val="dk1"/>
          </a:fontRef>
        </p:style>
        <p:txBody>
          <a:bodyPr>
            <a:normAutofit fontScale="92500"/>
          </a:bodyPr>
          <a:lstStyle/>
          <a:p>
            <a:pPr marL="0" lvl="0" indent="0" algn="ctr" rtl="1">
              <a:lnSpc>
                <a:spcPct val="120000"/>
              </a:lnSpc>
              <a:spcBef>
                <a:spcPts val="0"/>
              </a:spcBef>
              <a:buNone/>
            </a:pPr>
            <a:r>
              <a:rPr lang="ar-EG" sz="3600" b="1" dirty="0" smtClean="0">
                <a:solidFill>
                  <a:srgbClr val="FF0000"/>
                </a:solidFill>
                <a:ea typeface="Calibri"/>
                <a:cs typeface="PT Bold Heading" pitchFamily="2" charset="-78"/>
              </a:rPr>
              <a:t>3</a:t>
            </a:r>
          </a:p>
          <a:p>
            <a:pPr marL="0" lvl="0" indent="0" algn="justLow" rtl="1">
              <a:lnSpc>
                <a:spcPct val="120000"/>
              </a:lnSpc>
              <a:spcBef>
                <a:spcPts val="0"/>
              </a:spcBef>
              <a:buNone/>
            </a:pPr>
            <a:r>
              <a:rPr lang="ar-EG" sz="3600" b="1" dirty="0" smtClean="0">
                <a:solidFill>
                  <a:srgbClr val="FF0000"/>
                </a:solidFill>
                <a:ea typeface="Calibri"/>
                <a:cs typeface="PT Bold Heading" pitchFamily="2" charset="-78"/>
              </a:rPr>
              <a:t>2. </a:t>
            </a:r>
            <a:r>
              <a:rPr lang="ar-SA" sz="3600" b="1" dirty="0" smtClean="0">
                <a:solidFill>
                  <a:srgbClr val="FF0000"/>
                </a:solidFill>
                <a:ea typeface="Calibri"/>
                <a:cs typeface="PT Bold Heading" pitchFamily="2" charset="-78"/>
              </a:rPr>
              <a:t>الإذاعة </a:t>
            </a:r>
            <a:r>
              <a:rPr lang="ar-SA" sz="3600" b="1" dirty="0">
                <a:solidFill>
                  <a:srgbClr val="FF0000"/>
                </a:solidFill>
                <a:ea typeface="Calibri"/>
                <a:cs typeface="PT Bold Heading" pitchFamily="2" charset="-78"/>
              </a:rPr>
              <a:t>الإقليمية: </a:t>
            </a:r>
            <a:r>
              <a:rPr lang="ar-SA" sz="3600" b="1" dirty="0">
                <a:ea typeface="Calibri"/>
                <a:cs typeface="+mj-cs"/>
              </a:rPr>
              <a:t>وهنا نود الإشارة إلى أن هناك خلط كبير بين الإذاعة المحلية والإقليمية عند الكثير، فعلى حد رأي عبد المجيد شكري فقد أدى هذا إلى الخطأ في اسم بعض الإذاعات، بحيث يعرفها في كتابه "الإذاعة المحلية لغة العصر" بأنها "إذاعة تخاطب مجتمعات تعيش داخل إقليم محدد طبقا للتقسيم الإداري للدولة فقد يفصل بين هذه الأقاليم حاجزا أو أكثر مثل حواجز اللغة والدين، وحواجز جغرافية مما يجعل كل إقليم مستقل بحد ذاته"، والإذاعة الإقليمية تبث برامجها من عاصمة الإقليم، وتقدم برامج وخدمات تهم أبناء الإقليم بأسره، وفي نفس الوقت نجد بالضرورة في كل إقليم مجتمعات محلية متناسقة ويمكن أن تنشا بينها إذاعات محلية صغيرة.</a:t>
            </a:r>
            <a:endParaRPr lang="en-US" sz="3600" b="1" dirty="0">
              <a:ea typeface="Calibri"/>
              <a:cs typeface="+mj-cs"/>
            </a:endParaRPr>
          </a:p>
          <a:p>
            <a:pPr marL="0" indent="0" algn="r" rtl="1">
              <a:buNone/>
            </a:pPr>
            <a:endParaRPr lang="en-US" dirty="0"/>
          </a:p>
        </p:txBody>
      </p:sp>
    </p:spTree>
    <p:extLst>
      <p:ext uri="{BB962C8B-B14F-4D97-AF65-F5344CB8AC3E}">
        <p14:creationId xmlns:p14="http://schemas.microsoft.com/office/powerpoint/2010/main" val="1633917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a:spLocks noGrp="1"/>
          </p:cNvSpPr>
          <p:nvPr>
            <p:ph sz="half" idx="1"/>
          </p:nvPr>
        </p:nvSpPr>
        <p:spPr>
          <a:xfrm>
            <a:off x="323850" y="404813"/>
            <a:ext cx="8496300" cy="6119812"/>
          </a:xfrm>
        </p:spPr>
        <p:style>
          <a:lnRef idx="1">
            <a:schemeClr val="accent5"/>
          </a:lnRef>
          <a:fillRef idx="2">
            <a:schemeClr val="accent5"/>
          </a:fillRef>
          <a:effectRef idx="1">
            <a:schemeClr val="accent5"/>
          </a:effectRef>
          <a:fontRef idx="minor">
            <a:schemeClr val="dk1"/>
          </a:fontRef>
        </p:style>
        <p:txBody>
          <a:bodyPr>
            <a:noAutofit/>
          </a:bodyPr>
          <a:lstStyle/>
          <a:p>
            <a:pPr marL="0" indent="0" algn="ctr" rtl="1">
              <a:buNone/>
            </a:pPr>
            <a:r>
              <a:rPr lang="ar-EG" sz="3600" b="1" dirty="0" smtClean="0">
                <a:solidFill>
                  <a:srgbClr val="FF0000"/>
                </a:solidFill>
                <a:cs typeface="+mj-cs"/>
              </a:rPr>
              <a:t>4</a:t>
            </a:r>
          </a:p>
          <a:p>
            <a:pPr marL="0" indent="0" algn="justLow" rtl="1">
              <a:buNone/>
            </a:pPr>
            <a:r>
              <a:rPr lang="ar-EG" sz="3600" b="1" dirty="0" smtClean="0">
                <a:solidFill>
                  <a:srgbClr val="FF0000"/>
                </a:solidFill>
                <a:ea typeface="Calibri"/>
                <a:cs typeface="+mj-cs"/>
              </a:rPr>
              <a:t>3. </a:t>
            </a:r>
            <a:r>
              <a:rPr lang="ar-SA" sz="3600" b="1" dirty="0" smtClean="0">
                <a:solidFill>
                  <a:srgbClr val="FF0000"/>
                </a:solidFill>
                <a:ea typeface="Calibri"/>
                <a:cs typeface="PT Bold Heading" pitchFamily="2" charset="-78"/>
              </a:rPr>
              <a:t>الإذاعة </a:t>
            </a:r>
            <a:r>
              <a:rPr lang="ar-SA" sz="3600" b="1" dirty="0">
                <a:solidFill>
                  <a:srgbClr val="FF0000"/>
                </a:solidFill>
                <a:ea typeface="Calibri"/>
                <a:cs typeface="PT Bold Heading" pitchFamily="2" charset="-78"/>
              </a:rPr>
              <a:t>الوطنية أو المركزية: </a:t>
            </a:r>
            <a:r>
              <a:rPr lang="ar-SA" sz="3600" b="1" dirty="0">
                <a:ea typeface="Calibri"/>
                <a:cs typeface="+mj-cs"/>
              </a:rPr>
              <a:t>وهي الإذاعة التي تبث برامجها من عاصمة الدولة ولها من قوة البث ما يغطي البلد كله، بل ويعبر صوتها حدود الدولة فهي تقدم ما يهم غالبية المواطنين بصفة عامة، وتهتم في برامجها بالكليات دون التفصيلات، لأنها تخاطب مستمعين تختلف اهتماماتهم ووظائفهم، وثقافتهم وتقاليدهم، وهي تجعل الاهتمامات المشتركة لكل هؤلاء سبيلها في كل ما تقدمه من برامج، وحتى مخاطبتها للطوائف، ونوعيات محددة من المواطنين يكون عن طريق التعميم دون التخصيص خلافا للإذاعة المحلية.</a:t>
            </a:r>
            <a:endParaRPr lang="en-US" sz="3600" b="1" dirty="0">
              <a:ea typeface="Calibri"/>
              <a:cs typeface="+mj-cs"/>
            </a:endParaRPr>
          </a:p>
          <a:p>
            <a:pPr marL="0" indent="0" algn="ctr" rtl="1">
              <a:buNone/>
            </a:pPr>
            <a:endParaRPr lang="en-US" sz="3600" b="1" dirty="0">
              <a:solidFill>
                <a:srgbClr val="FF0000"/>
              </a:solidFill>
              <a:cs typeface="+mj-cs"/>
            </a:endParaRPr>
          </a:p>
        </p:txBody>
      </p:sp>
    </p:spTree>
    <p:extLst>
      <p:ext uri="{BB962C8B-B14F-4D97-AF65-F5344CB8AC3E}">
        <p14:creationId xmlns:p14="http://schemas.microsoft.com/office/powerpoint/2010/main" val="3412262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1000"/>
                                        <p:tgtEl>
                                          <p:spTgt spid="5">
                                            <p:bg/>
                                          </p:spTgt>
                                        </p:tgtEl>
                                      </p:cBhvr>
                                    </p:animEffect>
                                    <p:anim calcmode="lin" valueType="num">
                                      <p:cBhvr>
                                        <p:cTn id="8" dur="1000" fill="hold"/>
                                        <p:tgtEl>
                                          <p:spTgt spid="5">
                                            <p:bg/>
                                          </p:spTgt>
                                        </p:tgtEl>
                                        <p:attrNameLst>
                                          <p:attrName>ppt_x</p:attrName>
                                        </p:attrNameLst>
                                      </p:cBhvr>
                                      <p:tavLst>
                                        <p:tav tm="0">
                                          <p:val>
                                            <p:strVal val="#ppt_x"/>
                                          </p:val>
                                        </p:tav>
                                        <p:tav tm="100000">
                                          <p:val>
                                            <p:strVal val="#ppt_x"/>
                                          </p:val>
                                        </p:tav>
                                      </p:tavLst>
                                    </p:anim>
                                    <p:anim calcmode="lin" valueType="num">
                                      <p:cBhvr>
                                        <p:cTn id="9"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51520" y="737320"/>
            <a:ext cx="8568952" cy="6120680"/>
          </a:xfrm>
        </p:spPr>
        <p:style>
          <a:lnRef idx="1">
            <a:schemeClr val="accent5"/>
          </a:lnRef>
          <a:fillRef idx="2">
            <a:schemeClr val="accent5"/>
          </a:fillRef>
          <a:effectRef idx="1">
            <a:schemeClr val="accent5"/>
          </a:effectRef>
          <a:fontRef idx="minor">
            <a:schemeClr val="dk1"/>
          </a:fontRef>
        </p:style>
        <p:txBody>
          <a:bodyPr/>
          <a:lstStyle/>
          <a:p>
            <a:pPr marL="0" indent="0" algn="ctr" rtl="1">
              <a:buNone/>
            </a:pPr>
            <a:r>
              <a:rPr lang="ar-EG" dirty="0" smtClean="0">
                <a:solidFill>
                  <a:srgbClr val="FF0000"/>
                </a:solidFill>
              </a:rPr>
              <a:t>5</a:t>
            </a:r>
          </a:p>
          <a:p>
            <a:pPr marL="0" indent="0" algn="justLow" rtl="1">
              <a:buNone/>
            </a:pPr>
            <a:r>
              <a:rPr lang="ar-EG" b="1" dirty="0" smtClean="0">
                <a:solidFill>
                  <a:srgbClr val="FF0000"/>
                </a:solidFill>
                <a:effectLst/>
                <a:ea typeface="Calibri"/>
                <a:cs typeface="Times New Roman"/>
              </a:rPr>
              <a:t>4</a:t>
            </a:r>
            <a:r>
              <a:rPr lang="ar-EG" sz="3600" b="1" dirty="0" smtClean="0">
                <a:solidFill>
                  <a:srgbClr val="FF0000"/>
                </a:solidFill>
                <a:effectLst/>
                <a:ea typeface="Calibri"/>
                <a:cs typeface="Times New Roman"/>
              </a:rPr>
              <a:t>. </a:t>
            </a:r>
            <a:r>
              <a:rPr lang="ar-SA" sz="3600" b="1" dirty="0" smtClean="0">
                <a:solidFill>
                  <a:srgbClr val="FF0000"/>
                </a:solidFill>
                <a:effectLst/>
                <a:latin typeface="Sitka Display" pitchFamily="2" charset="0"/>
                <a:ea typeface="Calibri"/>
                <a:cs typeface="PT Bold Heading" pitchFamily="2" charset="-78"/>
              </a:rPr>
              <a:t>الإذاعة الدولية: </a:t>
            </a:r>
            <a:r>
              <a:rPr lang="ar-SA" sz="3600" b="1" dirty="0" smtClean="0">
                <a:effectLst/>
                <a:ea typeface="Calibri"/>
                <a:cs typeface="Times New Roman"/>
              </a:rPr>
              <a:t>وهي التي توجه من داخل دولة معينة إلى دول أخرى غيرها وتكون لغتها باللغات الملائمة لسكان تلك الدول، مثل ذلك إذاعة صوت العرب</a:t>
            </a:r>
            <a:r>
              <a:rPr lang="ar-SA" sz="3600" b="1" smtClean="0">
                <a:effectLst/>
                <a:ea typeface="Calibri"/>
                <a:cs typeface="Times New Roman"/>
              </a:rPr>
              <a:t>، وإذاعة </a:t>
            </a:r>
            <a:r>
              <a:rPr lang="ar-SA" sz="3600" b="1" dirty="0" smtClean="0">
                <a:effectLst/>
                <a:ea typeface="Calibri"/>
                <a:cs typeface="Times New Roman"/>
              </a:rPr>
              <a:t>صوت أمريكا، ويكون الإرسال على موجة ذات طول معين متفق عليه، أما قوة الإرسال فتتوقف على أجهزة المحطة التي تتيح الاستماع لها على بعد من مراكزها</a:t>
            </a:r>
            <a:r>
              <a:rPr lang="ar-EG" sz="3600" b="1" dirty="0" smtClean="0">
                <a:effectLst/>
                <a:ea typeface="Calibri"/>
                <a:cs typeface="Times New Roman"/>
              </a:rPr>
              <a:t>.</a:t>
            </a:r>
            <a:endParaRPr lang="ar-EG" sz="3600" b="1" dirty="0" smtClean="0"/>
          </a:p>
        </p:txBody>
      </p:sp>
    </p:spTree>
    <p:extLst>
      <p:ext uri="{BB962C8B-B14F-4D97-AF65-F5344CB8AC3E}">
        <p14:creationId xmlns:p14="http://schemas.microsoft.com/office/powerpoint/2010/main" val="1601489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539552" y="980728"/>
            <a:ext cx="8147248" cy="5374197"/>
          </a:xfrm>
        </p:spPr>
        <p:txBody>
          <a:bodyPr>
            <a:normAutofit/>
          </a:bodyPr>
          <a:lstStyle/>
          <a:p>
            <a:pPr marL="0" lvl="0" indent="0" algn="ctr">
              <a:buClr>
                <a:srgbClr val="0BD0D9"/>
              </a:buClr>
              <a:buNone/>
            </a:pPr>
            <a:r>
              <a:rPr lang="en-US" sz="4400" b="1" smtClean="0">
                <a:solidFill>
                  <a:srgbClr val="FF0000"/>
                </a:solidFill>
                <a:cs typeface="PT Bold Heading" pitchFamily="2" charset="-78"/>
              </a:rPr>
              <a:t>6</a:t>
            </a:r>
          </a:p>
          <a:p>
            <a:pPr marL="0" lvl="0" indent="0" algn="ctr">
              <a:buClr>
                <a:srgbClr val="0BD0D9"/>
              </a:buClr>
              <a:buNone/>
            </a:pPr>
            <a:r>
              <a:rPr lang="en-US" sz="4400" b="1" dirty="0" smtClean="0">
                <a:solidFill>
                  <a:srgbClr val="FF0000"/>
                </a:solidFill>
                <a:cs typeface="PT Bold Heading" pitchFamily="2" charset="-78"/>
              </a:rPr>
              <a:t>Thanks </a:t>
            </a:r>
            <a:r>
              <a:rPr lang="en-US" sz="4400" b="1" dirty="0">
                <a:solidFill>
                  <a:srgbClr val="FF0000"/>
                </a:solidFill>
                <a:cs typeface="PT Bold Heading" pitchFamily="2" charset="-78"/>
              </a:rPr>
              <a:t>a lot…….</a:t>
            </a:r>
          </a:p>
          <a:p>
            <a:pPr marL="0" lvl="0" indent="0" algn="ctr">
              <a:buClr>
                <a:srgbClr val="0BD0D9"/>
              </a:buClr>
              <a:buNone/>
            </a:pPr>
            <a:r>
              <a:rPr lang="en-US" sz="4400" b="1" dirty="0">
                <a:solidFill>
                  <a:srgbClr val="FF0000"/>
                </a:solidFill>
                <a:cs typeface="PT Bold Heading" pitchFamily="2" charset="-78"/>
              </a:rPr>
              <a:t>Dr. </a:t>
            </a:r>
            <a:r>
              <a:rPr lang="en-US" sz="4400" b="1" dirty="0" err="1">
                <a:solidFill>
                  <a:srgbClr val="FF0000"/>
                </a:solidFill>
                <a:cs typeface="PT Bold Heading" pitchFamily="2" charset="-78"/>
              </a:rPr>
              <a:t>Ghada</a:t>
            </a:r>
            <a:r>
              <a:rPr lang="en-US" sz="4400" b="1" dirty="0">
                <a:solidFill>
                  <a:srgbClr val="FF0000"/>
                </a:solidFill>
                <a:cs typeface="PT Bold Heading" pitchFamily="2" charset="-78"/>
              </a:rPr>
              <a:t> </a:t>
            </a:r>
            <a:r>
              <a:rPr lang="en-US" sz="4400" b="1" dirty="0" err="1">
                <a:solidFill>
                  <a:srgbClr val="FF0000"/>
                </a:solidFill>
                <a:cs typeface="PT Bold Heading" pitchFamily="2" charset="-78"/>
              </a:rPr>
              <a:t>Mamdouh</a:t>
            </a:r>
            <a:endParaRPr lang="en-US" sz="4400" b="1" dirty="0">
              <a:solidFill>
                <a:srgbClr val="FF0000"/>
              </a:solidFill>
              <a:cs typeface="PT Bold Heading" pitchFamily="2" charset="-78"/>
            </a:endParaRPr>
          </a:p>
          <a:p>
            <a:pPr marL="0" lvl="0" indent="0" algn="ctr">
              <a:buClr>
                <a:srgbClr val="0BD0D9"/>
              </a:buClr>
              <a:buNone/>
            </a:pPr>
            <a:r>
              <a:rPr lang="ar-EG" sz="4400" b="1" dirty="0">
                <a:solidFill>
                  <a:srgbClr val="FF0000"/>
                </a:solidFill>
                <a:cs typeface="PT Bold Heading" pitchFamily="2" charset="-78"/>
              </a:rPr>
              <a:t>للتواصل:</a:t>
            </a:r>
          </a:p>
          <a:p>
            <a:pPr marL="0" lvl="0" indent="0" algn="ctr">
              <a:buClr>
                <a:srgbClr val="0BD0D9"/>
              </a:buClr>
              <a:buNone/>
            </a:pPr>
            <a:r>
              <a:rPr lang="en-US" sz="4400" b="1" dirty="0">
                <a:solidFill>
                  <a:srgbClr val="FF0000"/>
                </a:solidFill>
                <a:cs typeface="PT Bold Heading" pitchFamily="2" charset="-78"/>
              </a:rPr>
              <a:t>Ghada420.gms@gmail.com</a:t>
            </a:r>
            <a:endParaRPr lang="ar-EG" sz="4400" b="1" dirty="0">
              <a:solidFill>
                <a:srgbClr val="FF0000"/>
              </a:solidFill>
              <a:cs typeface="PT Bold Heading" pitchFamily="2" charset="-78"/>
            </a:endParaRPr>
          </a:p>
          <a:p>
            <a:endParaRPr lang="en-US" dirty="0"/>
          </a:p>
        </p:txBody>
      </p:sp>
    </p:spTree>
    <p:extLst>
      <p:ext uri="{BB962C8B-B14F-4D97-AF65-F5344CB8AC3E}">
        <p14:creationId xmlns:p14="http://schemas.microsoft.com/office/powerpoint/2010/main" val="17872702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TotalTime>
  <Words>487</Words>
  <Application>Microsoft Office PowerPoint</Application>
  <PresentationFormat>On-screen Show (4:3)</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مقرر الإذاعات والقنوات الإقليمية المحاضرة الثانية</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8</cp:revision>
  <dcterms:created xsi:type="dcterms:W3CDTF">2020-03-24T00:59:16Z</dcterms:created>
  <dcterms:modified xsi:type="dcterms:W3CDTF">2020-04-02T07:59:44Z</dcterms:modified>
</cp:coreProperties>
</file>